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0" r:id="rId8"/>
    <p:sldId id="265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278" y="1632322"/>
            <a:ext cx="9842898" cy="3369502"/>
          </a:xfrm>
        </p:spPr>
        <p:txBody>
          <a:bodyPr/>
          <a:lstStyle/>
          <a:p>
            <a:pPr algn="ctr"/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sz="4800" b="1" dirty="0" smtClean="0"/>
              <a:t>ПСИХОЛОГИЧЕКИЕ АСПЕКТЫ ПРОФИЛАКТИКИ </a:t>
            </a:r>
            <a:r>
              <a:rPr lang="ru-RU" sz="4800" b="1" dirty="0" smtClean="0"/>
              <a:t>ЗАВИСИМОСТЕЙ  </a:t>
            </a:r>
            <a:r>
              <a:rPr lang="ru-RU" sz="4800" b="1" dirty="0" smtClean="0"/>
              <a:t>ОТ ПСИХОАКТИВНЫХ ВЕЩЕСТВ         </a:t>
            </a:r>
            <a:r>
              <a:rPr lang="ru-RU" sz="4800" b="1" dirty="0" smtClean="0"/>
              <a:t>У </a:t>
            </a:r>
            <a:r>
              <a:rPr lang="ru-RU" sz="4800" b="1" dirty="0" smtClean="0"/>
              <a:t>ДЕТЕЙ И ПОДРОСТКОВ 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966" y="5359270"/>
            <a:ext cx="9892660" cy="983340"/>
          </a:xfrm>
        </p:spPr>
        <p:txBody>
          <a:bodyPr/>
          <a:lstStyle/>
          <a:p>
            <a:pPr algn="r"/>
            <a:r>
              <a:rPr lang="ru-RU" dirty="0"/>
              <a:t>О</a:t>
            </a:r>
            <a:r>
              <a:rPr lang="ru-RU" sz="1400" dirty="0" smtClean="0"/>
              <a:t>кулова </a:t>
            </a:r>
            <a:r>
              <a:rPr lang="ru-RU" dirty="0" smtClean="0"/>
              <a:t>Е.Л. </a:t>
            </a:r>
            <a:r>
              <a:rPr lang="ru-RU" sz="1400" dirty="0" smtClean="0"/>
              <a:t>педагог-психолог</a:t>
            </a:r>
          </a:p>
          <a:p>
            <a:pPr algn="r"/>
            <a:r>
              <a:rPr lang="ru-RU" sz="1400" dirty="0" smtClean="0"/>
              <a:t> </a:t>
            </a:r>
            <a:r>
              <a:rPr lang="ru-RU" dirty="0" smtClean="0"/>
              <a:t>КОГОАУ </a:t>
            </a:r>
            <a:r>
              <a:rPr lang="ru-RU" sz="1400" dirty="0" smtClean="0"/>
              <a:t>Лицей естественных наук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1123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898" y="515389"/>
            <a:ext cx="9459884" cy="1404851"/>
          </a:xfrm>
        </p:spPr>
        <p:txBody>
          <a:bodyPr/>
          <a:lstStyle/>
          <a:p>
            <a:pPr algn="ctr"/>
            <a:r>
              <a:rPr lang="ru-RU" b="1" dirty="0"/>
              <a:t>Очень важно сохранить </a:t>
            </a:r>
            <a:r>
              <a:rPr lang="ru-RU" b="1" dirty="0" smtClean="0"/>
              <a:t>доверительные отношения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899" y="2360815"/>
            <a:ext cx="11030988" cy="4380807"/>
          </a:xfrm>
        </p:spPr>
        <p:txBody>
          <a:bodyPr>
            <a:normAutofit/>
          </a:bodyPr>
          <a:lstStyle/>
          <a:p>
            <a:r>
              <a:rPr lang="ru-RU" sz="2000" dirty="0"/>
              <a:t>Любите своего ребенка, каким бы он ни был. Любите за то, что он есть. </a:t>
            </a:r>
            <a:endParaRPr lang="ru-RU" sz="2000" dirty="0" smtClean="0"/>
          </a:p>
          <a:p>
            <a:r>
              <a:rPr lang="ru-RU" sz="2000" dirty="0" smtClean="0"/>
              <a:t>Чаще </a:t>
            </a:r>
            <a:r>
              <a:rPr lang="ru-RU" sz="2000" dirty="0"/>
              <a:t>обнимайте его и говорите ребенку нежные слова. Чаще хвалите его и помните, что похвала принесет больше пользы, чем любая критика.</a:t>
            </a:r>
          </a:p>
          <a:p>
            <a:r>
              <a:rPr lang="ru-RU" sz="2000" dirty="0"/>
              <a:t>Если подросток в чем - то провинился, критикуйте его поступок, но ни его самого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Общайтесь с его друзьями. Очень важно видеть воочию людей, с которыми ваш ребенок проводит свободное время, делиться переживаниями и слушает их мнение. Если вы упускаете этот момент, то упускаете из виду очень многое. Кроме того, подростки тянутся к родителю, который их принимает и уважает. А значит вероятность того, что вам будут доверять вырастает в разы.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27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023" y="2452255"/>
            <a:ext cx="9842898" cy="1145904"/>
          </a:xfrm>
        </p:spPr>
        <p:txBody>
          <a:bodyPr/>
          <a:lstStyle/>
          <a:p>
            <a:pPr algn="ctr"/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7647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506" y="715973"/>
            <a:ext cx="9981173" cy="1004762"/>
          </a:xfrm>
        </p:spPr>
        <p:txBody>
          <a:bodyPr/>
          <a:lstStyle/>
          <a:p>
            <a:r>
              <a:rPr lang="ru-RU" b="1" dirty="0"/>
              <a:t>Что </a:t>
            </a:r>
            <a:r>
              <a:rPr lang="ru-RU" b="1" dirty="0" smtClean="0"/>
              <a:t>такое </a:t>
            </a:r>
            <a:r>
              <a:rPr lang="ru-RU" b="1" dirty="0"/>
              <a:t>психоактивные </a:t>
            </a:r>
            <a:r>
              <a:rPr lang="ru-RU" b="1" dirty="0" smtClean="0"/>
              <a:t>вещества?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1" y="2819631"/>
            <a:ext cx="8866708" cy="3664296"/>
          </a:xfrm>
        </p:spPr>
        <p:txBody>
          <a:bodyPr>
            <a:normAutofit/>
          </a:bodyPr>
          <a:lstStyle/>
          <a:p>
            <a:r>
              <a:rPr lang="ru-RU" sz="3200" dirty="0"/>
              <a:t>Психоактивные вещества - это вещества, приводящие к изменению сознания, поведения и формированию </a:t>
            </a:r>
            <a:r>
              <a:rPr lang="ru-RU" sz="3200" dirty="0" smtClean="0"/>
              <a:t>зависимости.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3897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86" y="714895"/>
            <a:ext cx="9410008" cy="1088967"/>
          </a:xfrm>
        </p:spPr>
        <p:txBody>
          <a:bodyPr/>
          <a:lstStyle/>
          <a:p>
            <a:pPr algn="ctr"/>
            <a:r>
              <a:rPr lang="ru-RU" b="1" dirty="0"/>
              <a:t>Виды психоактивных веществ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586" y="2485506"/>
            <a:ext cx="10798232" cy="4031672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Табак</a:t>
            </a:r>
          </a:p>
          <a:p>
            <a:r>
              <a:rPr lang="ru-RU" sz="2600" dirty="0" smtClean="0"/>
              <a:t>Алкоголь </a:t>
            </a:r>
          </a:p>
          <a:p>
            <a:r>
              <a:rPr lang="ru-RU" sz="2600" dirty="0" smtClean="0"/>
              <a:t>Наркотические </a:t>
            </a:r>
            <a:r>
              <a:rPr lang="ru-RU" sz="2600" dirty="0"/>
              <a:t>вещества </a:t>
            </a:r>
            <a:endParaRPr lang="ru-RU" sz="2600" dirty="0" smtClean="0"/>
          </a:p>
          <a:p>
            <a:r>
              <a:rPr lang="ru-RU" sz="2600" dirty="0" smtClean="0"/>
              <a:t>Синтетические </a:t>
            </a:r>
            <a:r>
              <a:rPr lang="ru-RU" sz="2600" dirty="0"/>
              <a:t>наркотики («</a:t>
            </a:r>
            <a:r>
              <a:rPr lang="ru-RU" sz="2600" dirty="0" err="1"/>
              <a:t>спайсы</a:t>
            </a:r>
            <a:r>
              <a:rPr lang="ru-RU" sz="2600" dirty="0"/>
              <a:t>», «соли») </a:t>
            </a:r>
            <a:endParaRPr lang="ru-RU" sz="2600" dirty="0" smtClean="0"/>
          </a:p>
          <a:p>
            <a:r>
              <a:rPr lang="ru-RU" sz="2600" dirty="0" smtClean="0"/>
              <a:t>Летучие </a:t>
            </a:r>
            <a:r>
              <a:rPr lang="ru-RU" sz="2600" dirty="0"/>
              <a:t>органические растворители (клей, лак, бензин, ацетон…) </a:t>
            </a:r>
            <a:endParaRPr lang="ru-RU" sz="2600" dirty="0" smtClean="0"/>
          </a:p>
          <a:p>
            <a:r>
              <a:rPr lang="ru-RU" sz="2600" dirty="0" smtClean="0"/>
              <a:t>Лекарственные </a:t>
            </a:r>
            <a:r>
              <a:rPr lang="ru-RU" sz="2600" dirty="0"/>
              <a:t>препараты </a:t>
            </a:r>
          </a:p>
        </p:txBody>
      </p:sp>
    </p:spTree>
    <p:extLst>
      <p:ext uri="{BB962C8B-B14F-4D97-AF65-F5344CB8AC3E}">
        <p14:creationId xmlns:p14="http://schemas.microsoft.com/office/powerpoint/2010/main" val="165553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153" y="781396"/>
            <a:ext cx="9168937" cy="1022466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/>
              <a:t>Причины употребления наркотиков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765" y="2620125"/>
            <a:ext cx="10640806" cy="3581169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Употребление </a:t>
            </a:r>
            <a:r>
              <a:rPr lang="ru-RU" sz="2600" dirty="0"/>
              <a:t>из любопытства. </a:t>
            </a:r>
            <a:endParaRPr lang="ru-RU" sz="2600" dirty="0" smtClean="0"/>
          </a:p>
          <a:p>
            <a:r>
              <a:rPr lang="ru-RU" sz="2600" dirty="0" smtClean="0"/>
              <a:t>Употребление </a:t>
            </a:r>
            <a:r>
              <a:rPr lang="ru-RU" sz="2600" dirty="0"/>
              <a:t>ради удовольствия. </a:t>
            </a:r>
            <a:endParaRPr lang="ru-RU" sz="2600" dirty="0" smtClean="0"/>
          </a:p>
          <a:p>
            <a:r>
              <a:rPr lang="ru-RU" sz="2600" dirty="0" smtClean="0"/>
              <a:t>Употребление </a:t>
            </a:r>
            <a:r>
              <a:rPr lang="ru-RU" sz="2600" dirty="0"/>
              <a:t>с целью быть принятым определенной </a:t>
            </a:r>
            <a:r>
              <a:rPr lang="ru-RU" sz="2600" dirty="0" smtClean="0"/>
              <a:t>группой.</a:t>
            </a:r>
          </a:p>
          <a:p>
            <a:r>
              <a:rPr lang="ru-RU" sz="2600" dirty="0" smtClean="0"/>
              <a:t>Употребление </a:t>
            </a:r>
            <a:r>
              <a:rPr lang="ru-RU" sz="2600" dirty="0"/>
              <a:t>как протест против родителей. </a:t>
            </a:r>
            <a:endParaRPr lang="ru-RU" sz="2600" dirty="0" smtClean="0"/>
          </a:p>
          <a:p>
            <a:r>
              <a:rPr lang="ru-RU" sz="2600" dirty="0" smtClean="0"/>
              <a:t>Употребление</a:t>
            </a:r>
            <a:r>
              <a:rPr lang="ru-RU" sz="2600" dirty="0"/>
              <a:t>, чтобы снять </a:t>
            </a:r>
            <a:r>
              <a:rPr lang="ru-RU" sz="2600" dirty="0" smtClean="0"/>
              <a:t>напряжение</a:t>
            </a:r>
            <a:r>
              <a:rPr lang="ru-RU" sz="2600" dirty="0"/>
              <a:t> </a:t>
            </a:r>
            <a:r>
              <a:rPr lang="ru-RU" sz="2600" dirty="0" smtClean="0"/>
              <a:t>и т.д.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1207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Важно знать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517" y="2227811"/>
            <a:ext cx="11255432" cy="4256116"/>
          </a:xfrm>
        </p:spPr>
        <p:txBody>
          <a:bodyPr>
            <a:noAutofit/>
          </a:bodyPr>
          <a:lstStyle/>
          <a:p>
            <a:r>
              <a:rPr lang="ru-RU" sz="2400" dirty="0" smtClean="0"/>
              <a:t>11-13 лет - основной </a:t>
            </a:r>
            <a:r>
              <a:rPr lang="ru-RU" sz="2400" dirty="0"/>
              <a:t>возраст начала приема наркотиков. </a:t>
            </a:r>
            <a:endParaRPr lang="ru-RU" sz="2400" dirty="0" smtClean="0"/>
          </a:p>
          <a:p>
            <a:r>
              <a:rPr lang="ru-RU" sz="2400" dirty="0" smtClean="0"/>
              <a:t>Первые </a:t>
            </a:r>
            <a:r>
              <a:rPr lang="ru-RU" sz="2400" dirty="0"/>
              <a:t>эпизоды наркотизации и алкоголизации у подростков </a:t>
            </a:r>
            <a:r>
              <a:rPr lang="ru-RU" sz="2400" dirty="0" smtClean="0"/>
              <a:t>связаны</a:t>
            </a:r>
            <a:r>
              <a:rPr lang="ru-RU" sz="2400" dirty="0"/>
              <a:t>, как правило, с трудной семейной или школьной ситуацией, безнадзорностью, некритичным отношением к поведению окружающих, неорганизованным досугом. </a:t>
            </a:r>
            <a:endParaRPr lang="ru-RU" sz="2400" dirty="0" smtClean="0"/>
          </a:p>
          <a:p>
            <a:r>
              <a:rPr lang="ru-RU" sz="2400" dirty="0"/>
              <a:t>Подростки из семьи с хорошим эмоциональным и психологическим климатом, где родители в контакте со своим ребенком, в курсе проблем, свойственных этому возрасту, уважают его права как личности, никогда не станут алкоголиками и </a:t>
            </a:r>
            <a:r>
              <a:rPr lang="ru-RU" sz="2400" dirty="0" smtClean="0"/>
              <a:t>наркоманами.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9381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834" y="865603"/>
            <a:ext cx="8761413" cy="706964"/>
          </a:xfrm>
        </p:spPr>
        <p:txBody>
          <a:bodyPr/>
          <a:lstStyle/>
          <a:p>
            <a:r>
              <a:rPr lang="ru-RU" b="1" dirty="0" smtClean="0"/>
              <a:t>Самые частые ошибки родителей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092" y="2410691"/>
            <a:ext cx="10349344" cy="39568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Родители не допускают и мысль о том, что их ребенок может иметь зависимость такого рода.</a:t>
            </a:r>
          </a:p>
          <a:p>
            <a:r>
              <a:rPr lang="ru-RU" sz="2000" dirty="0" smtClean="0"/>
              <a:t>Родители имеют принципиальную позицию по данному вопросу и считают, что у ребенка она автоматически точно такая же.</a:t>
            </a:r>
          </a:p>
          <a:p>
            <a:r>
              <a:rPr lang="ru-RU" sz="2000" dirty="0" smtClean="0"/>
              <a:t>«Двойные стандарты».</a:t>
            </a:r>
          </a:p>
          <a:p>
            <a:r>
              <a:rPr lang="ru-RU" sz="2000" dirty="0" smtClean="0"/>
              <a:t>Недостаточная осведомленность родителей о разнообразии современных психоактивных веществ.</a:t>
            </a:r>
          </a:p>
          <a:p>
            <a:r>
              <a:rPr lang="ru-RU" sz="2000" dirty="0" smtClean="0"/>
              <a:t>Неготовность обратиться за профессиональной квалифицированной помощью.</a:t>
            </a:r>
          </a:p>
          <a:p>
            <a:r>
              <a:rPr lang="ru-RU" sz="2000" dirty="0" smtClean="0"/>
              <a:t>Неготовность «выздоравливать» вместе с ребенком.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494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310" y="882227"/>
            <a:ext cx="9434946" cy="780317"/>
          </a:xfrm>
        </p:spPr>
        <p:txBody>
          <a:bodyPr/>
          <a:lstStyle/>
          <a:p>
            <a:pPr algn="ctr"/>
            <a:r>
              <a:rPr lang="ru-RU" b="1" dirty="0" smtClean="0"/>
              <a:t>Наркомания как «симптомом семьи»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Гиперопека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Чрезмерное </a:t>
            </a:r>
            <a:r>
              <a:rPr lang="ru-RU" dirty="0"/>
              <a:t>внимание и контроль со стороны взрослых, навязывающих свое мнение по любому вопросу, диктующих каждый шаг. </a:t>
            </a:r>
            <a:r>
              <a:rPr lang="ru-RU" dirty="0" smtClean="0"/>
              <a:t>Ограждение </a:t>
            </a:r>
            <a:r>
              <a:rPr lang="ru-RU" dirty="0"/>
              <a:t>от опасностей, культивирование осторожности. </a:t>
            </a:r>
            <a:r>
              <a:rPr lang="ru-RU" dirty="0" smtClean="0"/>
              <a:t>Ребенка </a:t>
            </a:r>
            <a:r>
              <a:rPr lang="ru-RU" dirty="0"/>
              <a:t>восхваляют, культивируя в нем чувство исключительности ; освобождают его от всех тягот, выполняют все его прихоти, снимая ответственность за поступки. </a:t>
            </a:r>
            <a:endParaRPr lang="ru-RU" dirty="0" smtClean="0"/>
          </a:p>
          <a:p>
            <a:r>
              <a:rPr lang="ru-RU" dirty="0" err="1" smtClean="0"/>
              <a:t>Гипоопека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Воспитание</a:t>
            </a:r>
            <a:r>
              <a:rPr lang="ru-RU" dirty="0"/>
              <a:t>, характеризующееся недостаточным вниманием со стороны родителей, игнорированием целенаправленного воспитания. </a:t>
            </a:r>
          </a:p>
        </p:txBody>
      </p:sp>
    </p:spTree>
    <p:extLst>
      <p:ext uri="{BB962C8B-B14F-4D97-AF65-F5344CB8AC3E}">
        <p14:creationId xmlns:p14="http://schemas.microsoft.com/office/powerpoint/2010/main" val="185811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Компоненты профилактики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633" y="2290627"/>
            <a:ext cx="5694218" cy="42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8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55" y="507076"/>
            <a:ext cx="9975271" cy="1645919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/>
              <a:t>Самый лучший способ не </a:t>
            </a:r>
            <a:r>
              <a:rPr lang="ru-RU" b="1" dirty="0" smtClean="0"/>
              <a:t>«упустить» </a:t>
            </a:r>
            <a:r>
              <a:rPr lang="ru-RU" b="1" dirty="0"/>
              <a:t>подростка – стать ему </a:t>
            </a:r>
            <a:r>
              <a:rPr lang="ru-RU" b="1" dirty="0" smtClean="0"/>
              <a:t>другом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154" y="2377440"/>
            <a:ext cx="10748356" cy="41813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Возложите </a:t>
            </a:r>
            <a:r>
              <a:rPr lang="ru-RU" sz="2000" dirty="0"/>
              <a:t>на подростка </a:t>
            </a:r>
            <a:r>
              <a:rPr lang="ru-RU" sz="2000" dirty="0" smtClean="0"/>
              <a:t>какие-то </a:t>
            </a:r>
            <a:r>
              <a:rPr lang="ru-RU" sz="2000" dirty="0"/>
              <a:t>обязанности по дому. Но сделайте это так, чтобы ребенок понимал свою значимость, что без его помощи родителям никак не обойтись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Больше общайтесь с ребенком, разговаривайте, обсуждайте фильмы или </a:t>
            </a:r>
            <a:r>
              <a:rPr lang="ru-RU" sz="2000" dirty="0" smtClean="0"/>
              <a:t>книги, ситуации которые волнуют вас и ребенка. </a:t>
            </a:r>
          </a:p>
          <a:p>
            <a:r>
              <a:rPr lang="ru-RU" sz="2000" dirty="0" smtClean="0"/>
              <a:t>Найдите </a:t>
            </a:r>
            <a:r>
              <a:rPr lang="ru-RU" sz="2000" dirty="0"/>
              <a:t>общие интересы или увлечения. Прекрасно переживают такой период семьи, где отец и сын ездят вместе на рыбалку, </a:t>
            </a:r>
            <a:r>
              <a:rPr lang="ru-RU" sz="2000" dirty="0" smtClean="0"/>
              <a:t>что-нибудь </a:t>
            </a:r>
            <a:r>
              <a:rPr lang="ru-RU" sz="2000" dirty="0"/>
              <a:t>вместе </a:t>
            </a:r>
            <a:r>
              <a:rPr lang="ru-RU" sz="2000" dirty="0" smtClean="0"/>
              <a:t>изучают, занимаются спортом, туризмом, вместе ходят по магазинам, создают традиции на праздники или выходные. </a:t>
            </a:r>
            <a:r>
              <a:rPr lang="ru-RU" sz="2000" dirty="0"/>
              <a:t>Тогда подростку некогда задумываться о своем статусе. Он видит, что нужен своей семье, что родители разделяют его интересы. Поэтому проводить время с ними гораздо интереснее, чем бессмысленно гулять во дворе или бродить по улицам. </a:t>
            </a:r>
          </a:p>
        </p:txBody>
      </p:sp>
    </p:spTree>
    <p:extLst>
      <p:ext uri="{BB962C8B-B14F-4D97-AF65-F5344CB8AC3E}">
        <p14:creationId xmlns:p14="http://schemas.microsoft.com/office/powerpoint/2010/main" val="1883844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76</TotalTime>
  <Words>591</Words>
  <Application>Microsoft Office PowerPoint</Application>
  <PresentationFormat>Широкоэкранный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Совет директоров</vt:lpstr>
      <vt:lpstr>  ПСИХОЛОГИЧЕКИЕ АСПЕКТЫ ПРОФИЛАКТИКИ ЗАВИСИМОСТЕЙ  ОТ ПСИХОАКТИВНЫХ ВЕЩЕСТВ         У ДЕТЕЙ И ПОДРОСТКОВ </vt:lpstr>
      <vt:lpstr>Что такое психоактивные вещества?</vt:lpstr>
      <vt:lpstr>Виды психоактивных веществ</vt:lpstr>
      <vt:lpstr> Причины употребления наркотиков</vt:lpstr>
      <vt:lpstr>Важно знать</vt:lpstr>
      <vt:lpstr>Самые частые ошибки родителей</vt:lpstr>
      <vt:lpstr>Наркомания как «симптомом семьи» </vt:lpstr>
      <vt:lpstr>Компоненты профилактики</vt:lpstr>
      <vt:lpstr> Самый лучший способ не «упустить» подростка – стать ему другом </vt:lpstr>
      <vt:lpstr>Очень важно сохранить доверительные отношения </vt:lpstr>
      <vt:lpstr>  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ПСИХОЛОГИЧЕКИЕ АСПЕКТЫ ПРОФИЛАКТИКИ ЗАВИСИМОСТЕЙ У ДЕТЕЙ И ПОДРОСТКОВ </dc:title>
  <dc:creator>Надежда Александровна Васенина</dc:creator>
  <cp:lastModifiedBy>Надежда Александровна Васенина</cp:lastModifiedBy>
  <cp:revision>11</cp:revision>
  <dcterms:created xsi:type="dcterms:W3CDTF">2020-08-21T08:05:44Z</dcterms:created>
  <dcterms:modified xsi:type="dcterms:W3CDTF">2020-08-24T06:42:23Z</dcterms:modified>
</cp:coreProperties>
</file>