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5" r:id="rId5"/>
    <p:sldId id="277" r:id="rId6"/>
    <p:sldId id="264" r:id="rId7"/>
    <p:sldId id="278" r:id="rId8"/>
    <p:sldId id="276" r:id="rId9"/>
    <p:sldId id="271" r:id="rId10"/>
    <p:sldId id="272" r:id="rId11"/>
    <p:sldId id="273" r:id="rId12"/>
    <p:sldId id="274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2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5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9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2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9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02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25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79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5AE9-0EAE-474C-B184-D1F51195E2C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2C646-6221-44FF-9D8A-EBC40238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4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22864" y="290311"/>
            <a:ext cx="3557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ЛИЦЕЙ ЕСТЕСТВЕННЫХ НАУК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713"/>
            <a:ext cx="12192000" cy="6442002"/>
          </a:xfrm>
        </p:spPr>
      </p:pic>
      <p:sp>
        <p:nvSpPr>
          <p:cNvPr id="7" name="TextBox 6"/>
          <p:cNvSpPr txBox="1"/>
          <p:nvPr/>
        </p:nvSpPr>
        <p:spPr>
          <a:xfrm>
            <a:off x="3831745" y="348964"/>
            <a:ext cx="3948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ЛИЦЕЙ ЕСТЕСТВЕННЫХ НАУК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97"/>
            <a:ext cx="12192000" cy="6492875"/>
          </a:xfrm>
        </p:spPr>
      </p:pic>
      <p:sp>
        <p:nvSpPr>
          <p:cNvPr id="6" name="TextBox 5"/>
          <p:cNvSpPr txBox="1"/>
          <p:nvPr/>
        </p:nvSpPr>
        <p:spPr>
          <a:xfrm>
            <a:off x="1097281" y="281997"/>
            <a:ext cx="900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КАК СПОСОБСТВОВАТЬ РАЗВИТИЮ САМОУВАЖЕНИЯ </a:t>
            </a:r>
            <a:r>
              <a:rPr lang="ru-RU" dirty="0" smtClean="0">
                <a:solidFill>
                  <a:schemeClr val="bg1"/>
                </a:solidFill>
              </a:rPr>
              <a:t>И ЧУВСТВА </a:t>
            </a:r>
            <a:r>
              <a:rPr lang="ru-RU" dirty="0">
                <a:solidFill>
                  <a:schemeClr val="bg1"/>
                </a:solidFill>
              </a:rPr>
              <a:t>СОБСТВЕННОГО ДОСТОИНСТВА У </a:t>
            </a:r>
            <a:r>
              <a:rPr lang="ru-RU" dirty="0" smtClean="0">
                <a:solidFill>
                  <a:schemeClr val="bg1"/>
                </a:solidFill>
              </a:rPr>
              <a:t>ДЕТЕЙ В СЕМЬЕ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236405"/>
            <a:ext cx="103230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Проявлять </a:t>
            </a:r>
            <a:r>
              <a:rPr lang="ru-RU" sz="2800" dirty="0"/>
              <a:t>тепло и эмоциональный отклик </a:t>
            </a:r>
            <a:r>
              <a:rPr lang="ru-RU" sz="2800" dirty="0" smtClean="0"/>
              <a:t>во взаимоотношениях</a:t>
            </a:r>
            <a:r>
              <a:rPr lang="ru-RU" sz="2800" dirty="0"/>
              <a:t>, оказывать поддержку во всём;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Создавать </a:t>
            </a:r>
            <a:r>
              <a:rPr lang="ru-RU" sz="2800" dirty="0"/>
              <a:t>атмосферу эмоциональной привязанности </a:t>
            </a:r>
            <a:r>
              <a:rPr lang="ru-RU" sz="2800" dirty="0" smtClean="0"/>
              <a:t>в семье;</a:t>
            </a:r>
            <a:endParaRPr lang="ru-R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Проявлять </a:t>
            </a:r>
            <a:r>
              <a:rPr lang="ru-RU" sz="2800" dirty="0"/>
              <a:t>постоянную заинтересованность в </a:t>
            </a:r>
            <a:r>
              <a:rPr lang="ru-RU" sz="2800" dirty="0" smtClean="0"/>
              <a:t>ребёнке, заботу </a:t>
            </a:r>
            <a:r>
              <a:rPr lang="ru-RU" sz="2800" dirty="0"/>
              <a:t>о нём;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Предпочитать </a:t>
            </a:r>
            <a:r>
              <a:rPr lang="ru-RU" sz="2800" dirty="0"/>
              <a:t>требовательность — безразличию, свободу — запретам, тепло в отношениях — отчуждённости;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Снимать </a:t>
            </a:r>
            <a:r>
              <a:rPr lang="ru-RU" sz="2800" dirty="0"/>
              <a:t>авторитарные позиции в общении с детьми.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Директивный стиль отношений в семье не допустим!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Избегать </a:t>
            </a:r>
            <a:r>
              <a:rPr lang="ru-RU" sz="2800" dirty="0"/>
              <a:t>ортодоксальных суждений;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Уметь </a:t>
            </a:r>
            <a:r>
              <a:rPr lang="ru-RU" sz="2800" dirty="0"/>
              <a:t>признавать свои ошибки в общении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344301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492875"/>
          </a:xfrm>
        </p:spPr>
      </p:pic>
      <p:sp>
        <p:nvSpPr>
          <p:cNvPr id="3" name="TextBox 2"/>
          <p:cNvSpPr txBox="1"/>
          <p:nvPr/>
        </p:nvSpPr>
        <p:spPr>
          <a:xfrm>
            <a:off x="3474720" y="403816"/>
            <a:ext cx="7348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К ЧЕМУ ПРИВОДЯТ ОБИДЫ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4029" y="1349404"/>
            <a:ext cx="97591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 smtClean="0"/>
              <a:t>К </a:t>
            </a:r>
            <a:r>
              <a:rPr lang="ru-RU" sz="2400" dirty="0"/>
              <a:t>стремлению «уйти в себя»;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 smtClean="0"/>
              <a:t>К </a:t>
            </a:r>
            <a:r>
              <a:rPr lang="ru-RU" sz="2400" dirty="0"/>
              <a:t>изолированности;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 smtClean="0"/>
              <a:t>К </a:t>
            </a:r>
            <a:r>
              <a:rPr lang="ru-RU" sz="2400" dirty="0"/>
              <a:t>отчуждению во взаимоотношениях;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 smtClean="0"/>
              <a:t>К </a:t>
            </a:r>
            <a:r>
              <a:rPr lang="ru-RU" sz="2400" dirty="0"/>
              <a:t>стремлению «выяснить отношения», что может перейти в конфликт;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 smtClean="0"/>
              <a:t>К </a:t>
            </a:r>
            <a:r>
              <a:rPr lang="ru-RU" sz="2400" dirty="0"/>
              <a:t>стремлению представить окружающую </a:t>
            </a:r>
            <a:r>
              <a:rPr lang="ru-RU" sz="2400" dirty="0" smtClean="0"/>
              <a:t>обстановку в </a:t>
            </a:r>
            <a:r>
              <a:rPr lang="ru-RU" sz="2400" dirty="0"/>
              <a:t>«чёрных тонах»;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 smtClean="0"/>
              <a:t>К </a:t>
            </a:r>
            <a:r>
              <a:rPr lang="ru-RU" sz="2400" dirty="0"/>
              <a:t>ещё большему перевесу эмоционального над рациональным;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 smtClean="0"/>
              <a:t>К </a:t>
            </a:r>
            <a:r>
              <a:rPr lang="ru-RU" sz="2400" dirty="0"/>
              <a:t>повышению нервно-психической напряжённости;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 smtClean="0"/>
              <a:t>К </a:t>
            </a:r>
            <a:r>
              <a:rPr lang="ru-RU" sz="2400" dirty="0"/>
              <a:t>снижению активности;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 smtClean="0"/>
              <a:t>К </a:t>
            </a:r>
            <a:r>
              <a:rPr lang="ru-RU" sz="2400" dirty="0"/>
              <a:t>фокусированию познавательной активности на объекте обиды и, как следствие, к ограничению возможностей правильно оценить поступающую информацию.</a:t>
            </a:r>
          </a:p>
        </p:txBody>
      </p:sp>
    </p:spTree>
    <p:extLst>
      <p:ext uri="{BB962C8B-B14F-4D97-AF65-F5344CB8AC3E}">
        <p14:creationId xmlns:p14="http://schemas.microsoft.com/office/powerpoint/2010/main" val="2919543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192000" cy="6492875"/>
          </a:xfrm>
        </p:spPr>
      </p:pic>
      <p:sp>
        <p:nvSpPr>
          <p:cNvPr id="3" name="TextBox 2"/>
          <p:cNvSpPr txBox="1"/>
          <p:nvPr/>
        </p:nvSpPr>
        <p:spPr>
          <a:xfrm>
            <a:off x="3607724" y="365123"/>
            <a:ext cx="6833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КОГДА РЕБЁНКУ ОБИДНО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5346" y="1175299"/>
            <a:ext cx="95596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Обидно, когда все беды валят на тебя;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Обидно</a:t>
            </a:r>
            <a:r>
              <a:rPr lang="ru-RU" sz="2400" dirty="0"/>
              <a:t>, когда успехи твои остаются незамеченными;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Обидно</a:t>
            </a:r>
            <a:r>
              <a:rPr lang="ru-RU" sz="2400" dirty="0"/>
              <a:t>, когда тебе не доверяют;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Обидно</a:t>
            </a:r>
            <a:r>
              <a:rPr lang="ru-RU" sz="2400" dirty="0"/>
              <a:t>, когда другому, а не тебе, поручают то, </a:t>
            </a:r>
            <a:r>
              <a:rPr lang="ru-RU" sz="2400" dirty="0" smtClean="0"/>
              <a:t>что ты </a:t>
            </a:r>
            <a:r>
              <a:rPr lang="ru-RU" sz="2400" dirty="0"/>
              <a:t>можешь сделать хорошо;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Обидно</a:t>
            </a:r>
            <a:r>
              <a:rPr lang="ru-RU" sz="2400" dirty="0"/>
              <a:t>, когда другие заняты чем-то интересным, </a:t>
            </a:r>
            <a:r>
              <a:rPr lang="ru-RU" sz="2400" dirty="0" smtClean="0"/>
              <a:t>а тебя </a:t>
            </a:r>
            <a:r>
              <a:rPr lang="ru-RU" sz="2400" dirty="0"/>
              <a:t>заставляют продолжать надоевшее, унылое занятие;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Обидно</a:t>
            </a:r>
            <a:r>
              <a:rPr lang="ru-RU" sz="2400" dirty="0"/>
              <a:t>, когда дело понятное и интересное превращается в обузу, в занятие от которого не </a:t>
            </a:r>
            <a:r>
              <a:rPr lang="ru-RU" sz="2400" dirty="0" smtClean="0"/>
              <a:t>отвяжешься;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Обидно</a:t>
            </a:r>
            <a:r>
              <a:rPr lang="ru-RU" sz="2400" dirty="0"/>
              <a:t>, когда из третьих рук узнаешь о себе «</a:t>
            </a:r>
            <a:r>
              <a:rPr lang="ru-RU" sz="2400" dirty="0" smtClean="0"/>
              <a:t>кое-что новенькое</a:t>
            </a:r>
            <a:r>
              <a:rPr lang="ru-RU" sz="2400" dirty="0"/>
              <a:t>»;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Обидно</a:t>
            </a:r>
            <a:r>
              <a:rPr lang="ru-RU" sz="2400" dirty="0"/>
              <a:t>, когда о тебе попросту забыли за своими заботами;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Обидно</a:t>
            </a:r>
            <a:r>
              <a:rPr lang="ru-RU" sz="2400" dirty="0"/>
              <a:t>, когда тебя в чём-нибудь подозревают, а </a:t>
            </a:r>
            <a:r>
              <a:rPr lang="ru-RU" sz="2400" dirty="0" smtClean="0"/>
              <a:t>ты не </a:t>
            </a:r>
            <a:r>
              <a:rPr lang="ru-RU" sz="2400" dirty="0"/>
              <a:t>имеешь возможности оправдаться;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Обидно </a:t>
            </a:r>
            <a:r>
              <a:rPr lang="ru-RU" sz="2400" dirty="0"/>
              <a:t>и многое другое, о чём мы не вспомнили.</a:t>
            </a:r>
          </a:p>
        </p:txBody>
      </p:sp>
    </p:spTree>
    <p:extLst>
      <p:ext uri="{BB962C8B-B14F-4D97-AF65-F5344CB8AC3E}">
        <p14:creationId xmlns:p14="http://schemas.microsoft.com/office/powerpoint/2010/main" val="3565195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886"/>
            <a:ext cx="12192000" cy="6577114"/>
          </a:xfrm>
        </p:spPr>
      </p:pic>
    </p:spTree>
    <p:extLst>
      <p:ext uri="{BB962C8B-B14F-4D97-AF65-F5344CB8AC3E}">
        <p14:creationId xmlns:p14="http://schemas.microsoft.com/office/powerpoint/2010/main" val="1454729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820"/>
            <a:ext cx="12192000" cy="6555442"/>
          </a:xfrm>
        </p:spPr>
      </p:pic>
    </p:spTree>
    <p:extLst>
      <p:ext uri="{BB962C8B-B14F-4D97-AF65-F5344CB8AC3E}">
        <p14:creationId xmlns:p14="http://schemas.microsoft.com/office/powerpoint/2010/main" val="202506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59913"/>
          </a:xfrm>
        </p:spPr>
      </p:pic>
    </p:spTree>
    <p:extLst>
      <p:ext uri="{BB962C8B-B14F-4D97-AF65-F5344CB8AC3E}">
        <p14:creationId xmlns:p14="http://schemas.microsoft.com/office/powerpoint/2010/main" val="31307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362523"/>
          </a:xfrm>
        </p:spPr>
      </p:pic>
    </p:spTree>
    <p:extLst>
      <p:ext uri="{BB962C8B-B14F-4D97-AF65-F5344CB8AC3E}">
        <p14:creationId xmlns:p14="http://schemas.microsoft.com/office/powerpoint/2010/main" val="31087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6655" y="1126243"/>
            <a:ext cx="109586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Признаки: школьная </a:t>
            </a:r>
            <a:r>
              <a:rPr lang="ru-RU" sz="2800" dirty="0" err="1"/>
              <a:t>дезадаптация</a:t>
            </a:r>
            <a:r>
              <a:rPr lang="ru-RU" sz="2800" dirty="0"/>
              <a:t>. Снижение успеваемости, потеря интереса к учебе, трудности запоминания и усвоения материала – одни из наиболее частых проявлений детской депрессии.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То, что ранее обозначалось размытыми терминами "переходный возраст", "возрастная перестройка личности", "ломка характера" и т.п., во многих случаях оказалось проявлением подростковой̆ депрессии.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Следует помнить, что в отличие от взрослых, подросток сохраняет рудименты детского восприятия ситуации, когда возникающие проблемы воспринимаются как вечные, неразрешимые, а реакция на них может быть неадекватной̆ и чрезмерно эмоциональной.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89639" y="174239"/>
            <a:ext cx="4583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Депрессия</a:t>
            </a:r>
          </a:p>
        </p:txBody>
      </p:sp>
    </p:spTree>
    <p:extLst>
      <p:ext uri="{BB962C8B-B14F-4D97-AF65-F5344CB8AC3E}">
        <p14:creationId xmlns:p14="http://schemas.microsoft.com/office/powerpoint/2010/main" val="277208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564444" y="1027906"/>
            <a:ext cx="1106311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Упреки </a:t>
            </a:r>
            <a:r>
              <a:rPr lang="ru-RU" sz="2400" dirty="0"/>
              <a:t>в лености либо оставляют подростка равнодушным, либо вызывают ответную агрессию: "Оставьте меня в покое!", "Надоели все!" "Достали!" и т.п</a:t>
            </a:r>
            <a:r>
              <a:rPr lang="ru-RU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Депрессия часто становится причиной̆ школьных конфликтов – как с учителями, так и со сверстниками. В состоянии депрессии подросток становится нарочито грубым, циничным, отталкивает окружающих неожиданной̆ жестокостью, немотивированной̆ агрессией. В результате он остается в изоляции. Одиночество еще больше усугубляет проявления депрессии. Подросток замыкается в себе, оставаясь наедине со своими переживаниями: "я так невыносимо одинок", "меня никто не понимает", "никому нет дела до моей̆ судьбы".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Суицидальные мысли при подростковой̆ депрессии – явление очень частое, причем в силу свойственной̆ возрасту импульсивности подростки обычно не откладывают суицидальные намерения в долгий̆ ящик.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Частым следствием подростковой̆ депрессии является употребление алкоголя и наркотиков. Нередко склонны к асоциальным действиям.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70400" y="129233"/>
            <a:ext cx="4933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Депрессия</a:t>
            </a:r>
          </a:p>
        </p:txBody>
      </p:sp>
    </p:spTree>
    <p:extLst>
      <p:ext uri="{BB962C8B-B14F-4D97-AF65-F5344CB8AC3E}">
        <p14:creationId xmlns:p14="http://schemas.microsoft.com/office/powerpoint/2010/main" val="368039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5124"/>
            <a:ext cx="12192000" cy="6492875"/>
          </a:xfrm>
        </p:spPr>
      </p:pic>
    </p:spTree>
    <p:extLst>
      <p:ext uri="{BB962C8B-B14F-4D97-AF65-F5344CB8AC3E}">
        <p14:creationId xmlns:p14="http://schemas.microsoft.com/office/powerpoint/2010/main" val="20882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54756" y="1241114"/>
            <a:ext cx="106990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В последнее время в связи с бурным развитием цифровых технологий появилась новая проблема – игровая и Интернет-зависимость.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Болезненные и мучительные переживания, которые испытывает подросток, страдающий депрессией, могут толкнуть его на поиски острых ощущений, способных "задавить" неприятные проявления депрессии.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Помимо возможности на какое-то время отключиться от болезненных переживаний, компьютерная игра дает подростку приятное ощущение власти: во время игры он чувствует себя хозяином ситуации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72267" y="229658"/>
            <a:ext cx="8545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Игровая и Интернет-зависимость</a:t>
            </a:r>
          </a:p>
        </p:txBody>
      </p:sp>
    </p:spTree>
    <p:extLst>
      <p:ext uri="{BB962C8B-B14F-4D97-AF65-F5344CB8AC3E}">
        <p14:creationId xmlns:p14="http://schemas.microsoft.com/office/powerpoint/2010/main" val="358277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99911" y="1027906"/>
            <a:ext cx="110856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Главная задача  — устранение страхов и негативных эмоций, связанных с нахождением в учреждении образования.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Также необходима смена поведенческих особенностей ребенка, способы и пути их коррекции многочисленны.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формирование благоприятных социально-бытовых условий;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развитие эмоциональной близости и доверительных отношений между детьми, родителями и педагогами;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регулярные релаксирующие мероприятия;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снижение умственной и физической нагрузки;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прием успокаивающих лекарственных препаратов;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пересмотр модели воспитания;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разбор возникающих конфликтов и нахождение путей их преодоления.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 качестве профилактических мер неврозов могут выступать правильный распорядок дня, частое времяпрепровождение с одноклассниками и сверстниками, чередование физической и умственной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77456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192000" cy="6492875"/>
          </a:xfrm>
        </p:spPr>
      </p:pic>
      <p:sp>
        <p:nvSpPr>
          <p:cNvPr id="5" name="TextBox 4"/>
          <p:cNvSpPr txBox="1"/>
          <p:nvPr/>
        </p:nvSpPr>
        <p:spPr>
          <a:xfrm>
            <a:off x="455814" y="1244037"/>
            <a:ext cx="11398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Эмоциональное </a:t>
            </a:r>
            <a:r>
              <a:rPr lang="ru-RU" sz="3200" dirty="0"/>
              <a:t>развитие личности ребёнка часто недооценивают, что может привести к серьёзным и печальным последствиям для него. Эмоциональное развитие должно стать</a:t>
            </a:r>
          </a:p>
          <a:p>
            <a:r>
              <a:rPr lang="ru-RU" sz="3200" dirty="0"/>
              <a:t>предметом пристального внимания родителей и педагогов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 smtClean="0"/>
              <a:t>       </a:t>
            </a:r>
            <a:r>
              <a:rPr lang="ru-RU" sz="3200" dirty="0" smtClean="0">
                <a:solidFill>
                  <a:srgbClr val="FF0000"/>
                </a:solidFill>
              </a:rPr>
              <a:t>Главное</a:t>
            </a:r>
            <a:r>
              <a:rPr lang="ru-RU" sz="3200" dirty="0">
                <a:solidFill>
                  <a:srgbClr val="FF0000"/>
                </a:solidFill>
              </a:rPr>
              <a:t>, что должны сделать взрослые в этом </a:t>
            </a:r>
            <a:r>
              <a:rPr lang="ru-RU" sz="3200" dirty="0" smtClean="0">
                <a:solidFill>
                  <a:srgbClr val="FF0000"/>
                </a:solidFill>
              </a:rPr>
              <a:t>случае — </a:t>
            </a:r>
            <a:r>
              <a:rPr lang="ru-RU" sz="3200" dirty="0">
                <a:solidFill>
                  <a:srgbClr val="FF0000"/>
                </a:solidFill>
              </a:rPr>
              <a:t>это обеспечить ребёнку ощущение успеха. Ребёнка </a:t>
            </a:r>
            <a:r>
              <a:rPr lang="ru-RU" sz="3200" dirty="0" smtClean="0">
                <a:solidFill>
                  <a:srgbClr val="FF0000"/>
                </a:solidFill>
              </a:rPr>
              <a:t>нужно сравнивать </a:t>
            </a:r>
            <a:r>
              <a:rPr lang="ru-RU" sz="3200" dirty="0">
                <a:solidFill>
                  <a:srgbClr val="FF0000"/>
                </a:solidFill>
              </a:rPr>
              <a:t>только с ним самим и хвалить его лишь за одно: за</a:t>
            </a:r>
          </a:p>
          <a:p>
            <a:r>
              <a:rPr lang="ru-RU" sz="3200" dirty="0">
                <a:solidFill>
                  <a:srgbClr val="FF0000"/>
                </a:solidFill>
              </a:rPr>
              <a:t>улучшение его собственных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24044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800</Words>
  <Application>Microsoft Office PowerPoint</Application>
  <PresentationFormat>Широкоэкранный</PresentationFormat>
  <Paragraphs>60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Александровна Васенина</dc:creator>
  <cp:lastModifiedBy>Надежда Александровна Васенина</cp:lastModifiedBy>
  <cp:revision>11</cp:revision>
  <dcterms:created xsi:type="dcterms:W3CDTF">2020-12-07T06:34:52Z</dcterms:created>
  <dcterms:modified xsi:type="dcterms:W3CDTF">2020-12-16T12:19:56Z</dcterms:modified>
</cp:coreProperties>
</file>